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0"/>
  </p:notesMasterIdLst>
  <p:handoutMasterIdLst>
    <p:handoutMasterId r:id="rId21"/>
  </p:handoutMasterIdLst>
  <p:sldIdLst>
    <p:sldId id="285" r:id="rId4"/>
    <p:sldId id="338" r:id="rId5"/>
    <p:sldId id="324" r:id="rId6"/>
    <p:sldId id="328" r:id="rId7"/>
    <p:sldId id="330" r:id="rId8"/>
    <p:sldId id="329" r:id="rId9"/>
    <p:sldId id="331" r:id="rId10"/>
    <p:sldId id="332" r:id="rId11"/>
    <p:sldId id="323" r:id="rId12"/>
    <p:sldId id="333" r:id="rId13"/>
    <p:sldId id="334" r:id="rId14"/>
    <p:sldId id="325" r:id="rId15"/>
    <p:sldId id="335" r:id="rId16"/>
    <p:sldId id="336" r:id="rId17"/>
    <p:sldId id="327" r:id="rId18"/>
    <p:sldId id="337" r:id="rId19"/>
  </p:sldIdLst>
  <p:sldSz cx="12192000" cy="6858000"/>
  <p:notesSz cx="6858000" cy="9144000"/>
  <p:embeddedFontLst>
    <p:embeddedFont>
      <p:font typeface="Adobe Garamond Pro" panose="02020502060506020403" pitchFamily="18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6165"/>
  </p:normalViewPr>
  <p:slideViewPr>
    <p:cSldViewPr snapToGrid="0" snapToObjects="1">
      <p:cViewPr varScale="1">
        <p:scale>
          <a:sx n="98" d="100"/>
          <a:sy n="98" d="100"/>
        </p:scale>
        <p:origin x="648" y="19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E0C40810-274F-FF45-8838-EC485E848777}"/>
    <pc:docChg chg="undo custSel modSld">
      <pc:chgData name="Yuxin Chen" userId="41b12e58-6ff4-46be-94f3-dd75746c815c" providerId="ADAL" clId="{E0C40810-274F-FF45-8838-EC485E848777}" dt="2021-03-15T04:32:12.771" v="978" actId="20577"/>
      <pc:docMkLst>
        <pc:docMk/>
      </pc:docMkLst>
      <pc:sldChg chg="modSp mod">
        <pc:chgData name="Yuxin Chen" userId="41b12e58-6ff4-46be-94f3-dd75746c815c" providerId="ADAL" clId="{E0C40810-274F-FF45-8838-EC485E848777}" dt="2021-03-15T04:32:12.771" v="978" actId="20577"/>
        <pc:sldMkLst>
          <pc:docMk/>
          <pc:sldMk cId="2084969503" sldId="285"/>
        </pc:sldMkLst>
        <pc:spChg chg="mod">
          <ac:chgData name="Yuxin Chen" userId="41b12e58-6ff4-46be-94f3-dd75746c815c" providerId="ADAL" clId="{E0C40810-274F-FF45-8838-EC485E848777}" dt="2021-03-15T04:32:12.771" v="978" actId="20577"/>
          <ac:spMkLst>
            <pc:docMk/>
            <pc:sldMk cId="2084969503" sldId="285"/>
            <ac:spMk id="6" creationId="{9CA5815A-CAC7-F347-87AD-F56343C6B87F}"/>
          </ac:spMkLst>
        </pc:spChg>
      </pc:sldChg>
      <pc:sldChg chg="modSp mod">
        <pc:chgData name="Yuxin Chen" userId="41b12e58-6ff4-46be-94f3-dd75746c815c" providerId="ADAL" clId="{E0C40810-274F-FF45-8838-EC485E848777}" dt="2021-03-15T04:25:59.956" v="74" actId="20577"/>
        <pc:sldMkLst>
          <pc:docMk/>
          <pc:sldMk cId="2073143388" sldId="328"/>
        </pc:sldMkLst>
        <pc:spChg chg="mod">
          <ac:chgData name="Yuxin Chen" userId="41b12e58-6ff4-46be-94f3-dd75746c815c" providerId="ADAL" clId="{E0C40810-274F-FF45-8838-EC485E848777}" dt="2021-03-15T04:25:59.956" v="74" actId="20577"/>
          <ac:spMkLst>
            <pc:docMk/>
            <pc:sldMk cId="2073143388" sldId="328"/>
            <ac:spMk id="3" creationId="{16AD07B5-C1B2-A54D-8BA1-61D32E7B3B98}"/>
          </ac:spMkLst>
        </pc:spChg>
        <pc:picChg chg="mod">
          <ac:chgData name="Yuxin Chen" userId="41b12e58-6ff4-46be-94f3-dd75746c815c" providerId="ADAL" clId="{E0C40810-274F-FF45-8838-EC485E848777}" dt="2021-03-15T04:25:53.467" v="61" actId="1076"/>
          <ac:picMkLst>
            <pc:docMk/>
            <pc:sldMk cId="2073143388" sldId="328"/>
            <ac:picMk id="5" creationId="{DA4876A1-A9F2-7844-A19B-B3CB1FC10FF3}"/>
          </ac:picMkLst>
        </pc:picChg>
      </pc:sldChg>
      <pc:sldChg chg="modSp mod">
        <pc:chgData name="Yuxin Chen" userId="41b12e58-6ff4-46be-94f3-dd75746c815c" providerId="ADAL" clId="{E0C40810-274F-FF45-8838-EC485E848777}" dt="2021-03-15T04:31:39.110" v="976" actId="207"/>
        <pc:sldMkLst>
          <pc:docMk/>
          <pc:sldMk cId="14397302" sldId="337"/>
        </pc:sldMkLst>
        <pc:spChg chg="mod">
          <ac:chgData name="Yuxin Chen" userId="41b12e58-6ff4-46be-94f3-dd75746c815c" providerId="ADAL" clId="{E0C40810-274F-FF45-8838-EC485E848777}" dt="2021-03-15T04:18:31.779" v="1" actId="20577"/>
          <ac:spMkLst>
            <pc:docMk/>
            <pc:sldMk cId="14397302" sldId="337"/>
            <ac:spMk id="6" creationId="{733AD518-AB16-AE48-8493-A4D69F0EA0E6}"/>
          </ac:spMkLst>
        </pc:spChg>
        <pc:spChg chg="mod">
          <ac:chgData name="Yuxin Chen" userId="41b12e58-6ff4-46be-94f3-dd75746c815c" providerId="ADAL" clId="{E0C40810-274F-FF45-8838-EC485E848777}" dt="2021-03-15T04:31:39.110" v="976" actId="207"/>
          <ac:spMkLst>
            <pc:docMk/>
            <pc:sldMk cId="14397302" sldId="337"/>
            <ac:spMk id="7" creationId="{AFD783DB-2FF2-9344-BFC8-22418F36196C}"/>
          </ac:spMkLst>
        </pc:spChg>
      </pc:sldChg>
      <pc:sldChg chg="addSp delSp modSp mod modClrScheme chgLayout">
        <pc:chgData name="Yuxin Chen" userId="41b12e58-6ff4-46be-94f3-dd75746c815c" providerId="ADAL" clId="{E0C40810-274F-FF45-8838-EC485E848777}" dt="2021-03-15T04:24:57.306" v="59" actId="1076"/>
        <pc:sldMkLst>
          <pc:docMk/>
          <pc:sldMk cId="3500383848" sldId="338"/>
        </pc:sldMkLst>
        <pc:spChg chg="del">
          <ac:chgData name="Yuxin Chen" userId="41b12e58-6ff4-46be-94f3-dd75746c815c" providerId="ADAL" clId="{E0C40810-274F-FF45-8838-EC485E848777}" dt="2021-03-15T04:19:46.814" v="2" actId="700"/>
          <ac:spMkLst>
            <pc:docMk/>
            <pc:sldMk cId="3500383848" sldId="338"/>
            <ac:spMk id="3" creationId="{D71042A2-68DF-AE42-B016-E36F8D8A38BB}"/>
          </ac:spMkLst>
        </pc:spChg>
        <pc:spChg chg="del">
          <ac:chgData name="Yuxin Chen" userId="41b12e58-6ff4-46be-94f3-dd75746c815c" providerId="ADAL" clId="{E0C40810-274F-FF45-8838-EC485E848777}" dt="2021-03-15T04:19:46.814" v="2" actId="700"/>
          <ac:spMkLst>
            <pc:docMk/>
            <pc:sldMk cId="3500383848" sldId="338"/>
            <ac:spMk id="4" creationId="{2320676D-485F-1148-BAAE-280F6E37C355}"/>
          </ac:spMkLst>
        </pc:spChg>
        <pc:spChg chg="add mod">
          <ac:chgData name="Yuxin Chen" userId="41b12e58-6ff4-46be-94f3-dd75746c815c" providerId="ADAL" clId="{E0C40810-274F-FF45-8838-EC485E848777}" dt="2021-03-15T04:24:54.988" v="58" actId="1076"/>
          <ac:spMkLst>
            <pc:docMk/>
            <pc:sldMk cId="3500383848" sldId="338"/>
            <ac:spMk id="10" creationId="{7F17882B-865F-CA40-B547-17EE1FD5194B}"/>
          </ac:spMkLst>
        </pc:spChg>
        <pc:spChg chg="add mod">
          <ac:chgData name="Yuxin Chen" userId="41b12e58-6ff4-46be-94f3-dd75746c815c" providerId="ADAL" clId="{E0C40810-274F-FF45-8838-EC485E848777}" dt="2021-03-15T04:24:52.580" v="57" actId="1076"/>
          <ac:spMkLst>
            <pc:docMk/>
            <pc:sldMk cId="3500383848" sldId="338"/>
            <ac:spMk id="12" creationId="{5708F98F-EF0E-3348-A46F-B45784A2A5CB}"/>
          </ac:spMkLst>
        </pc:spChg>
        <pc:spChg chg="add mod">
          <ac:chgData name="Yuxin Chen" userId="41b12e58-6ff4-46be-94f3-dd75746c815c" providerId="ADAL" clId="{E0C40810-274F-FF45-8838-EC485E848777}" dt="2021-03-15T04:24:52.580" v="57" actId="1076"/>
          <ac:spMkLst>
            <pc:docMk/>
            <pc:sldMk cId="3500383848" sldId="338"/>
            <ac:spMk id="13" creationId="{B9A9D2D7-5FEE-DC44-8605-085B736B55BE}"/>
          </ac:spMkLst>
        </pc:spChg>
        <pc:spChg chg="add mod">
          <ac:chgData name="Yuxin Chen" userId="41b12e58-6ff4-46be-94f3-dd75746c815c" providerId="ADAL" clId="{E0C40810-274F-FF45-8838-EC485E848777}" dt="2021-03-15T04:24:52.580" v="57" actId="1076"/>
          <ac:spMkLst>
            <pc:docMk/>
            <pc:sldMk cId="3500383848" sldId="338"/>
            <ac:spMk id="14" creationId="{0BA93E5F-2757-4B4D-B648-2A2E3380BCF4}"/>
          </ac:spMkLst>
        </pc:spChg>
        <pc:picChg chg="add del mod">
          <ac:chgData name="Yuxin Chen" userId="41b12e58-6ff4-46be-94f3-dd75746c815c" providerId="ADAL" clId="{E0C40810-274F-FF45-8838-EC485E848777}" dt="2021-03-15T04:20:22.241" v="9" actId="478"/>
          <ac:picMkLst>
            <pc:docMk/>
            <pc:sldMk cId="3500383848" sldId="338"/>
            <ac:picMk id="2" creationId="{641DAD62-5362-2144-BA9F-7B395CCA4DC4}"/>
          </ac:picMkLst>
        </pc:picChg>
        <pc:picChg chg="add del mod">
          <ac:chgData name="Yuxin Chen" userId="41b12e58-6ff4-46be-94f3-dd75746c815c" providerId="ADAL" clId="{E0C40810-274F-FF45-8838-EC485E848777}" dt="2021-03-15T04:22:38.892" v="25" actId="478"/>
          <ac:picMkLst>
            <pc:docMk/>
            <pc:sldMk cId="3500383848" sldId="338"/>
            <ac:picMk id="5" creationId="{90180236-AEA2-2141-886F-A53B99482519}"/>
          </ac:picMkLst>
        </pc:picChg>
        <pc:picChg chg="add mod">
          <ac:chgData name="Yuxin Chen" userId="41b12e58-6ff4-46be-94f3-dd75746c815c" providerId="ADAL" clId="{E0C40810-274F-FF45-8838-EC485E848777}" dt="2021-03-15T04:24:52.580" v="57" actId="1076"/>
          <ac:picMkLst>
            <pc:docMk/>
            <pc:sldMk cId="3500383848" sldId="338"/>
            <ac:picMk id="6" creationId="{3CA15190-65B0-2148-8ECC-481F847F4323}"/>
          </ac:picMkLst>
        </pc:picChg>
        <pc:picChg chg="add mod">
          <ac:chgData name="Yuxin Chen" userId="41b12e58-6ff4-46be-94f3-dd75746c815c" providerId="ADAL" clId="{E0C40810-274F-FF45-8838-EC485E848777}" dt="2021-03-15T04:24:57.306" v="59" actId="1076"/>
          <ac:picMkLst>
            <pc:docMk/>
            <pc:sldMk cId="3500383848" sldId="338"/>
            <ac:picMk id="7" creationId="{29A62A15-A835-854D-9F94-C4676F653C8F}"/>
          </ac:picMkLst>
        </pc:picChg>
        <pc:picChg chg="add mod">
          <ac:chgData name="Yuxin Chen" userId="41b12e58-6ff4-46be-94f3-dd75746c815c" providerId="ADAL" clId="{E0C40810-274F-FF45-8838-EC485E848777}" dt="2021-03-15T04:24:52.580" v="57" actId="1076"/>
          <ac:picMkLst>
            <pc:docMk/>
            <pc:sldMk cId="3500383848" sldId="338"/>
            <ac:picMk id="8" creationId="{DDB1B824-6FBC-5847-9EBA-1DE52B5A23B8}"/>
          </ac:picMkLst>
        </pc:picChg>
        <pc:picChg chg="add mod">
          <ac:chgData name="Yuxin Chen" userId="41b12e58-6ff4-46be-94f3-dd75746c815c" providerId="ADAL" clId="{E0C40810-274F-FF45-8838-EC485E848777}" dt="2021-03-15T04:24:52.580" v="57" actId="1076"/>
          <ac:picMkLst>
            <pc:docMk/>
            <pc:sldMk cId="3500383848" sldId="338"/>
            <ac:picMk id="9" creationId="{5FC5F13A-E0B1-E747-BD8D-93DBD733881B}"/>
          </ac:picMkLst>
        </pc:picChg>
        <pc:picChg chg="add mod">
          <ac:chgData name="Yuxin Chen" userId="41b12e58-6ff4-46be-94f3-dd75746c815c" providerId="ADAL" clId="{E0C40810-274F-FF45-8838-EC485E848777}" dt="2021-03-15T04:24:52.580" v="57" actId="1076"/>
          <ac:picMkLst>
            <pc:docMk/>
            <pc:sldMk cId="3500383848" sldId="338"/>
            <ac:picMk id="1026" creationId="{AF25045F-40A7-3144-A424-56097657198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2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4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0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Module 1.4: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Neural Networks and Deep Models</a:t>
            </a:r>
          </a:p>
          <a:p>
            <a:pPr algn="l"/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Perceptron; </a:t>
            </a:r>
            <a:r>
              <a:rPr lang="en-US" sz="32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43AD70-E2DB-524E-921D-C1346867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83E8ED-7D87-B74E-B077-B999BAE5A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672431"/>
            <a:ext cx="9982200" cy="3898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30C3-1150-F74E-9D0B-6EFD899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99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F3EA25-92C8-214E-BF18-31D5B25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0D77-AC60-A242-8273-B698497D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DB4235-BB2C-F040-B2ED-FEDDDE53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Convolve image with a filter</a:t>
            </a:r>
          </a:p>
          <a:p>
            <a:r>
              <a:rPr lang="en-US" dirty="0"/>
              <a:t>Typically, features were hand-crafter (HOG, SIFT, LBP, ...)</a:t>
            </a:r>
          </a:p>
          <a:p>
            <a:r>
              <a:rPr lang="en-US" dirty="0"/>
              <a:t>DCNN allows learning the features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2ACA6279-8427-4249-B4A2-30D1036E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9" y="1543657"/>
            <a:ext cx="709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44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Convolutional layers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E7D9E-C626-434C-80C7-F3B1E19B8627}"/>
              </a:ext>
            </a:extLst>
          </p:cNvPr>
          <p:cNvSpPr/>
          <p:nvPr/>
        </p:nvSpPr>
        <p:spPr>
          <a:xfrm>
            <a:off x="6431280" y="556258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Credit: http://cs231n.stanford.edu/slides/2018/cs231n_2018_lecture05.pdf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AEBCA-227F-8E42-AB23-126932BD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1755566"/>
            <a:ext cx="4674870" cy="167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EA4A6-E095-9E49-B9F7-200CE81A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70" y="3540171"/>
            <a:ext cx="4337050" cy="1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1A29DE-8079-CF42-9196-430A3522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8B399-E869-B742-947D-4A7C3041F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213" y="1543050"/>
            <a:ext cx="733557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2E0AD-B415-C34B-8E2D-1FB28B3C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3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4AF587-7296-5A4F-B018-F1FC6D8C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Reduce Dimension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84BBD-F388-2F47-A1CA-D5464D59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Subsampling: average over patches</a:t>
            </a:r>
          </a:p>
          <a:p>
            <a:r>
              <a:rPr lang="en-US" dirty="0"/>
              <a:t>Max-Pooling: maximum over patch — better in practice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DD3D-0485-C940-AEAD-1B91E0D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B118B-EDEA-9B42-982A-8702D01B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978150"/>
            <a:ext cx="5562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20183C-6418-B643-903B-02CCC5CF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442" y="1543050"/>
            <a:ext cx="856911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3AD518-AB16-AE48-8493-A4D69F0EA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D783DB-2FF2-9344-BFC8-22418F361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“Deep” models as powerful tools for </a:t>
            </a:r>
            <a:r>
              <a:rPr lang="en-US" b="1" dirty="0">
                <a:solidFill>
                  <a:schemeClr val="accent1"/>
                </a:solidFill>
              </a:rPr>
              <a:t>learning representations</a:t>
            </a:r>
          </a:p>
          <a:p>
            <a:pPr lvl="1"/>
            <a:r>
              <a:rPr lang="en-US" dirty="0"/>
              <a:t>Multi-layer perceptron (generic statistical multi-layer/“deep” models)</a:t>
            </a:r>
          </a:p>
          <a:p>
            <a:pPr lvl="1"/>
            <a:r>
              <a:rPr lang="en-US" dirty="0"/>
              <a:t>Convolutional neural networks (images)</a:t>
            </a:r>
          </a:p>
          <a:p>
            <a:endParaRPr lang="en-US" dirty="0"/>
          </a:p>
          <a:p>
            <a:r>
              <a:rPr lang="en-US" dirty="0"/>
              <a:t>Convenient when the training data is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High-dimensional</a:t>
            </a:r>
            <a:r>
              <a:rPr lang="en-US" dirty="0"/>
              <a:t>: DL as dimensionality reduction tools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Structured</a:t>
            </a:r>
            <a:r>
              <a:rPr lang="en-US" dirty="0"/>
              <a:t>: DL learns a compact numerical representation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Massive</a:t>
            </a:r>
            <a:r>
              <a:rPr lang="en-US" dirty="0"/>
              <a:t>: DL requires a large volume of training 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32E6E-043A-4F42-B14C-814F6879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on't Get Caught in the Hype: Cut Out the BS in AI and ML">
            <a:extLst>
              <a:ext uri="{FF2B5EF4-FFF2-40B4-BE49-F238E27FC236}">
                <a16:creationId xmlns:a16="http://schemas.microsoft.com/office/drawing/2014/main" id="{AF25045F-40A7-3144-A424-560976571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0" y="2099037"/>
            <a:ext cx="2364378" cy="13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15190-65B0-2148-8ECC-481F847F4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560" y="3868250"/>
            <a:ext cx="2364378" cy="1074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62A15-A835-854D-9F94-C4676F653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925" y="1433928"/>
            <a:ext cx="1349647" cy="373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B1B824-6FBC-5847-9EBA-1DE52B5A2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216" y="1466909"/>
            <a:ext cx="1016000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5F13A-E0B1-E747-BD8D-93DBD7338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494" y="2433150"/>
            <a:ext cx="342900" cy="9906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F17882B-865F-CA40-B547-17EE1FD5194B}"/>
              </a:ext>
            </a:extLst>
          </p:cNvPr>
          <p:cNvSpPr/>
          <p:nvPr/>
        </p:nvSpPr>
        <p:spPr>
          <a:xfrm>
            <a:off x="5228045" y="1466909"/>
            <a:ext cx="783771" cy="294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708F98F-EF0E-3348-A46F-B45784A2A5CB}"/>
              </a:ext>
            </a:extLst>
          </p:cNvPr>
          <p:cNvSpPr/>
          <p:nvPr/>
        </p:nvSpPr>
        <p:spPr>
          <a:xfrm>
            <a:off x="5219338" y="2660126"/>
            <a:ext cx="783771" cy="294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9A9D2D7-5FEE-DC44-8605-085B736B55BE}"/>
              </a:ext>
            </a:extLst>
          </p:cNvPr>
          <p:cNvSpPr/>
          <p:nvPr/>
        </p:nvSpPr>
        <p:spPr>
          <a:xfrm>
            <a:off x="5228045" y="4258412"/>
            <a:ext cx="783771" cy="294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BA93E5F-2757-4B4D-B648-2A2E3380BCF4}"/>
              </a:ext>
            </a:extLst>
          </p:cNvPr>
          <p:cNvSpPr/>
          <p:nvPr/>
        </p:nvSpPr>
        <p:spPr>
          <a:xfrm>
            <a:off x="8352969" y="2781254"/>
            <a:ext cx="783771" cy="294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83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A1B09C-1100-1B47-9023-13A1EA04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395" y="1543050"/>
            <a:ext cx="878921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Multi-layered Networks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876A1-A9F2-7844-A19B-B3CB1FC1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4411" y="1425484"/>
            <a:ext cx="10003177" cy="44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20D96-AE3F-BC4D-9DCB-38FBE48F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Neural network with one hidden layer is a universal approximator (can represent any function)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capacity increases with more hidden layer and hidden units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046D3-FE6C-7849-9473-5FD2365E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2379772"/>
            <a:ext cx="7042150" cy="25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DCCA-C6EE-7242-BCD6-C52E2144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5EB5-D981-6244-8A32-E5666A5A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nets can be trained via stochastic gradient descent</a:t>
            </a:r>
          </a:p>
          <a:p>
            <a:r>
              <a:rPr lang="en-US" dirty="0"/>
              <a:t>For deeper neural network, one can updates the weights via backpropagation </a:t>
            </a:r>
          </a:p>
          <a:p>
            <a:r>
              <a:rPr lang="en-US" dirty="0"/>
              <a:t>Initialization of neural nets</a:t>
            </a:r>
          </a:p>
          <a:p>
            <a:pPr lvl="1"/>
            <a:r>
              <a:rPr lang="en-US" dirty="0"/>
              <a:t>Initializing weights</a:t>
            </a:r>
          </a:p>
          <a:p>
            <a:pPr lvl="2"/>
            <a:r>
              <a:rPr lang="en-US" dirty="0"/>
              <a:t>usually initial weights are chosen to be random values near zero</a:t>
            </a:r>
          </a:p>
          <a:p>
            <a:pPr lvl="1"/>
            <a:r>
              <a:rPr lang="en-US" dirty="0"/>
              <a:t>Scaling input:</a:t>
            </a:r>
          </a:p>
          <a:p>
            <a:pPr lvl="2"/>
            <a:r>
              <a:rPr lang="en-US" dirty="0"/>
              <a:t>Standardize all inputs to have zero mean and standard deviation = 1 (making it easier to choose a good range of initial weights and easier to regularize)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5187-0E60-E74A-92AA-9CF42A91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49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Learning Rate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to updates weights</a:t>
            </a:r>
          </a:p>
          <a:p>
            <a:pPr lvl="1"/>
            <a:r>
              <a:rPr lang="en-US" dirty="0"/>
              <a:t>Update weights after utilizing every mini-batch of training examples (i.e., an epoch)</a:t>
            </a:r>
          </a:p>
          <a:p>
            <a:r>
              <a:rPr lang="en-US" dirty="0"/>
              <a:t>How much to update</a:t>
            </a:r>
          </a:p>
          <a:p>
            <a:pPr lvl="1"/>
            <a:r>
              <a:rPr lang="en-US" dirty="0"/>
              <a:t>Learning rate effect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4116-16C6-564A-89A0-9EA84DC1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30" y="2808904"/>
            <a:ext cx="7109460" cy="30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Early stopping</a:t>
            </a:r>
          </a:p>
          <a:p>
            <a:pPr lvl="1"/>
            <a:r>
              <a:rPr lang="en-US" sz="2000" dirty="0"/>
              <a:t>Train the model for a while but stop before convergence</a:t>
            </a:r>
          </a:p>
          <a:p>
            <a:r>
              <a:rPr lang="en-US" sz="2400" dirty="0"/>
              <a:t>Weight decay </a:t>
            </a:r>
          </a:p>
          <a:p>
            <a:pPr lvl="1"/>
            <a:r>
              <a:rPr lang="en-US" sz="2000" dirty="0"/>
              <a:t>Adding regularization to loss function</a:t>
            </a:r>
          </a:p>
          <a:p>
            <a:pPr lvl="1"/>
            <a:r>
              <a:rPr lang="en-US" sz="2000" dirty="0"/>
              <a:t>Encouraging models with “small” weights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D1AC6-AD66-B14D-8FEF-466E6B23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153" y="2824164"/>
            <a:ext cx="2517544" cy="2499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5C395-6446-D642-968A-8402E21B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39" y="2833286"/>
            <a:ext cx="2453693" cy="24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353</Words>
  <Application>Microsoft Macintosh PowerPoint</Application>
  <PresentationFormat>Widescreen</PresentationFormat>
  <Paragraphs>80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PowerPoint Presentation</vt:lpstr>
      <vt:lpstr>A Simple Neural Network</vt:lpstr>
      <vt:lpstr>Multi-layered Networks (e.g., Perceptrons)</vt:lpstr>
      <vt:lpstr>Representation Power</vt:lpstr>
      <vt:lpstr>Training Multi-layered Networks: Optimization</vt:lpstr>
      <vt:lpstr>Training Multi-layered Networks: Learning Rate</vt:lpstr>
      <vt:lpstr>Training Multi-layered Networks: Overfitting</vt:lpstr>
      <vt:lpstr>Deep Models</vt:lpstr>
      <vt:lpstr>Pillars of Deep Learning</vt:lpstr>
      <vt:lpstr>Convolutions</vt:lpstr>
      <vt:lpstr>Convolutional Neural Nets</vt:lpstr>
      <vt:lpstr>Convolution Layers</vt:lpstr>
      <vt:lpstr>Pooling: Reduce Dimension</vt:lpstr>
      <vt:lpstr>Example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162</cp:revision>
  <cp:lastPrinted>2019-10-22T16:35:22Z</cp:lastPrinted>
  <dcterms:created xsi:type="dcterms:W3CDTF">2019-10-07T15:32:39Z</dcterms:created>
  <dcterms:modified xsi:type="dcterms:W3CDTF">2021-03-24T21:14:35Z</dcterms:modified>
</cp:coreProperties>
</file>